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Arimo Bold" panose="020B0604020202020204" charset="0"/>
      <p:regular r:id="rId22"/>
    </p:embeddedFont>
    <p:embeddedFont>
      <p:font typeface="Arimo Italic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boVAUXHhjqc?si=Wo0Msh30BnP1F4Kk" TargetMode="External"/><Relationship Id="rId5" Type="http://schemas.openxmlformats.org/officeDocument/2006/relationships/hyperlink" Target="https://youtu.be/_Et2u8-x-ek?si=PakfI7jWehBahoVV" TargetMode="Externa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66493596" TargetMode="External"/><Relationship Id="rId7" Type="http://schemas.openxmlformats.org/officeDocument/2006/relationships/hyperlink" Target="https://atadiat.com/en/e-magnetometer-soft-iron-and-hard-iron-calibration-why-how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YuriMat/MagMaster" TargetMode="External"/><Relationship Id="rId5" Type="http://schemas.openxmlformats.org/officeDocument/2006/relationships/hyperlink" Target="http://mage-p.org/mage/gmf-top-e.html" TargetMode="External"/><Relationship Id="rId4" Type="http://schemas.openxmlformats.org/officeDocument/2006/relationships/hyperlink" Target="https://www.infineon.com/dgdl/Infineon-AN227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460" y="0"/>
            <a:ext cx="18207080" cy="10287000"/>
          </a:xfrm>
          <a:custGeom>
            <a:avLst/>
            <a:gdLst/>
            <a:ahLst/>
            <a:cxnLst/>
            <a:rect l="l" t="t" r="r" b="b"/>
            <a:pathLst>
              <a:path w="18207080" h="10287000">
                <a:moveTo>
                  <a:pt x="0" y="0"/>
                </a:moveTo>
                <a:lnTo>
                  <a:pt x="18207080" y="0"/>
                </a:lnTo>
                <a:lnTo>
                  <a:pt x="18207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1060164" y="7736440"/>
            <a:ext cx="7111176" cy="252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Marmara Üniversitesi</a:t>
            </a:r>
          </a:p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Teknoloji Fakültesi</a:t>
            </a:r>
          </a:p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Mekatronik Mühendisliği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334530" y="1936922"/>
            <a:ext cx="15618939" cy="7321378"/>
          </a:xfrm>
          <a:custGeom>
            <a:avLst/>
            <a:gdLst/>
            <a:ahLst/>
            <a:cxnLst/>
            <a:rect l="l" t="t" r="r" b="b"/>
            <a:pathLst>
              <a:path w="15618939" h="7321378">
                <a:moveTo>
                  <a:pt x="0" y="0"/>
                </a:moveTo>
                <a:lnTo>
                  <a:pt x="15618940" y="0"/>
                </a:lnTo>
                <a:lnTo>
                  <a:pt x="15618940" y="7321378"/>
                </a:lnTo>
                <a:lnTo>
                  <a:pt x="0" y="7321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Manyetometre kalibrasyonu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03518" y="9553575"/>
            <a:ext cx="868096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Manyetometre kalibrasyon önce ve sonra çıkan değer grafiği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189057" y="2234436"/>
            <a:ext cx="15909885" cy="6204855"/>
          </a:xfrm>
          <a:custGeom>
            <a:avLst/>
            <a:gdLst/>
            <a:ahLst/>
            <a:cxnLst/>
            <a:rect l="l" t="t" r="r" b="b"/>
            <a:pathLst>
              <a:path w="15909885" h="6204855">
                <a:moveTo>
                  <a:pt x="0" y="0"/>
                </a:moveTo>
                <a:lnTo>
                  <a:pt x="15909886" y="0"/>
                </a:lnTo>
                <a:lnTo>
                  <a:pt x="15909886" y="6204856"/>
                </a:lnTo>
                <a:lnTo>
                  <a:pt x="0" y="620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Manyetometre kalibrasyonu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08610" y="8826500"/>
            <a:ext cx="1167078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Manyetometre kalibrasyon önce </a:t>
            </a:r>
            <a:r>
              <a:rPr lang="en-US" sz="2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(a) 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 kalibrasyon  sonra </a:t>
            </a:r>
            <a:r>
              <a:rPr lang="en-US" sz="2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(b)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çıkan değer 3D şekli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606282" y="2042684"/>
            <a:ext cx="15075437" cy="7085455"/>
          </a:xfrm>
          <a:custGeom>
            <a:avLst/>
            <a:gdLst/>
            <a:ahLst/>
            <a:cxnLst/>
            <a:rect l="l" t="t" r="r" b="b"/>
            <a:pathLst>
              <a:path w="15075437" h="7085455">
                <a:moveTo>
                  <a:pt x="0" y="0"/>
                </a:moveTo>
                <a:lnTo>
                  <a:pt x="15075436" y="0"/>
                </a:lnTo>
                <a:lnTo>
                  <a:pt x="15075436" y="7085455"/>
                </a:lnTo>
                <a:lnTo>
                  <a:pt x="0" y="708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İvmeölçer Kalibrasyonu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758" y="9528189"/>
            <a:ext cx="977248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İvmeölçer kalibrasyon önce ve kalibrasyon sonra çıkan değer grafiği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414912" y="2031603"/>
            <a:ext cx="15458176" cy="7226697"/>
          </a:xfrm>
          <a:custGeom>
            <a:avLst/>
            <a:gdLst/>
            <a:ahLst/>
            <a:cxnLst/>
            <a:rect l="l" t="t" r="r" b="b"/>
            <a:pathLst>
              <a:path w="15458176" h="7226697">
                <a:moveTo>
                  <a:pt x="0" y="0"/>
                </a:moveTo>
                <a:lnTo>
                  <a:pt x="15458176" y="0"/>
                </a:lnTo>
                <a:lnTo>
                  <a:pt x="15458176" y="7226697"/>
                </a:lnTo>
                <a:lnTo>
                  <a:pt x="0" y="7226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Jiroskop Kalibrasyonu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67109" y="9462166"/>
            <a:ext cx="955378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Jiroskop kalibrasyon önce ve kalibrasyon  sonra çıkan değer grafiği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414912" y="2031603"/>
            <a:ext cx="15458176" cy="7226697"/>
          </a:xfrm>
          <a:custGeom>
            <a:avLst/>
            <a:gdLst/>
            <a:ahLst/>
            <a:cxnLst/>
            <a:rect l="l" t="t" r="r" b="b"/>
            <a:pathLst>
              <a:path w="15458176" h="7226697">
                <a:moveTo>
                  <a:pt x="0" y="0"/>
                </a:moveTo>
                <a:lnTo>
                  <a:pt x="15458176" y="0"/>
                </a:lnTo>
                <a:lnTo>
                  <a:pt x="15458176" y="7226697"/>
                </a:lnTo>
                <a:lnTo>
                  <a:pt x="0" y="7226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Jiroskop Kalibrasyonu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67109" y="9462166"/>
            <a:ext cx="955378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Jiroskop kalibrasyon önce ve kalibrasyon  sonra çıkan değer grafiği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9567057" y="4069451"/>
            <a:ext cx="8375771" cy="4418219"/>
          </a:xfrm>
          <a:custGeom>
            <a:avLst/>
            <a:gdLst/>
            <a:ahLst/>
            <a:cxnLst/>
            <a:rect l="l" t="t" r="r" b="b"/>
            <a:pathLst>
              <a:path w="8375771" h="4418219">
                <a:moveTo>
                  <a:pt x="0" y="0"/>
                </a:moveTo>
                <a:lnTo>
                  <a:pt x="8375771" y="0"/>
                </a:lnTo>
                <a:lnTo>
                  <a:pt x="8375771" y="4418219"/>
                </a:lnTo>
                <a:lnTo>
                  <a:pt x="0" y="4418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612177" y="2221941"/>
            <a:ext cx="8954880" cy="6849858"/>
          </a:xfrm>
          <a:custGeom>
            <a:avLst/>
            <a:gdLst/>
            <a:ahLst/>
            <a:cxnLst/>
            <a:rect l="l" t="t" r="r" b="b"/>
            <a:pathLst>
              <a:path w="8954880" h="6849858">
                <a:moveTo>
                  <a:pt x="0" y="0"/>
                </a:moveTo>
                <a:lnTo>
                  <a:pt x="8954880" y="0"/>
                </a:lnTo>
                <a:lnTo>
                  <a:pt x="8954880" y="6849858"/>
                </a:lnTo>
                <a:lnTo>
                  <a:pt x="0" y="6849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Sensörün Eğim Telafisi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55636" y="9201150"/>
            <a:ext cx="326796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Dünya Manyetik Alanı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46392" y="8430520"/>
            <a:ext cx="561710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Manyetometre yatay düzlemle eğimlidir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108547" y="1932476"/>
            <a:ext cx="16070906" cy="7513149"/>
          </a:xfrm>
          <a:custGeom>
            <a:avLst/>
            <a:gdLst/>
            <a:ahLst/>
            <a:cxnLst/>
            <a:rect l="l" t="t" r="r" b="b"/>
            <a:pathLst>
              <a:path w="16070906" h="7513149">
                <a:moveTo>
                  <a:pt x="0" y="0"/>
                </a:moveTo>
                <a:lnTo>
                  <a:pt x="16070906" y="0"/>
                </a:lnTo>
                <a:lnTo>
                  <a:pt x="16070906" y="7513149"/>
                </a:lnTo>
                <a:lnTo>
                  <a:pt x="0" y="7513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Sensör Füzyonu Sonucu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65815" y="9436100"/>
            <a:ext cx="995637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Açısal hızın integralinde oluşan kayma hatası etkisi ve sensör füzyonu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3223296" y="1988942"/>
            <a:ext cx="11841408" cy="7187205"/>
          </a:xfrm>
          <a:custGeom>
            <a:avLst/>
            <a:gdLst/>
            <a:ahLst/>
            <a:cxnLst/>
            <a:rect l="l" t="t" r="r" b="b"/>
            <a:pathLst>
              <a:path w="11841408" h="7187205">
                <a:moveTo>
                  <a:pt x="0" y="0"/>
                </a:moveTo>
                <a:lnTo>
                  <a:pt x="11841408" y="0"/>
                </a:lnTo>
                <a:lnTo>
                  <a:pt x="11841408" y="7187205"/>
                </a:lnTo>
                <a:lnTo>
                  <a:pt x="0" y="7187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045" t="-45770" r="-1470" b="-1805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Yazılım Mimarisi Akışı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47680" y="9201150"/>
            <a:ext cx="339264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Kontrol ve Güdüm Akışı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1190990" y="4945740"/>
            <a:ext cx="4900923" cy="4366535"/>
          </a:xfrm>
          <a:custGeom>
            <a:avLst/>
            <a:gdLst/>
            <a:ahLst/>
            <a:cxnLst/>
            <a:rect l="l" t="t" r="r" b="b"/>
            <a:pathLst>
              <a:path w="4900923" h="4366535">
                <a:moveTo>
                  <a:pt x="0" y="0"/>
                </a:moveTo>
                <a:lnTo>
                  <a:pt x="4900923" y="0"/>
                </a:lnTo>
                <a:lnTo>
                  <a:pt x="4900923" y="4366535"/>
                </a:lnTo>
                <a:lnTo>
                  <a:pt x="0" y="436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988" t="-224241" r="-45503" b="-202557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2022441" y="4945740"/>
            <a:ext cx="4826920" cy="4366535"/>
          </a:xfrm>
          <a:custGeom>
            <a:avLst/>
            <a:gdLst/>
            <a:ahLst/>
            <a:cxnLst/>
            <a:rect l="l" t="t" r="r" b="b"/>
            <a:pathLst>
              <a:path w="4826920" h="4366535">
                <a:moveTo>
                  <a:pt x="0" y="0"/>
                </a:moveTo>
                <a:lnTo>
                  <a:pt x="4826920" y="0"/>
                </a:lnTo>
                <a:lnTo>
                  <a:pt x="4826920" y="4366535"/>
                </a:lnTo>
                <a:lnTo>
                  <a:pt x="0" y="4366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255" t="-178915" r="-27990" b="-162649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Güdüm Senaryoları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01241"/>
            <a:ext cx="5820661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5" tooltip="https://youtu.be/_Et2u8-x-ek?si=PakfI7jWehBahoVV"/>
              </a:rPr>
              <a:t>Senaryo 1 videosu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youtu.be/boVAUXHhjqc?si=Wo0Msh30BnP1F4Kk"/>
              </a:rPr>
              <a:t>Senaryo 2 videosu LiDAR ile birlikte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6933" y="9451975"/>
            <a:ext cx="409793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Senaryo 2 LiDAR ile birlikte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06644" y="9451975"/>
            <a:ext cx="446961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Senaryo 2 LiDAR Kullanmadan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Kaynakça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1435" y="2406260"/>
            <a:ext cx="15605130" cy="612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[1]  Noh, Y., &amp; Yeo, J. (2022). </a:t>
            </a:r>
            <a:r>
              <a:rPr lang="en-US" sz="2499" i="1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Simplification of calibration of low-cost MARG sensors without high-precision laboratory equipment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ResearchGate. </a:t>
            </a:r>
            <a:r>
              <a:rPr lang="en-US" sz="24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www.researchgate.net/publication/366493596"/>
              </a:rPr>
              <a:t>https://www.researchgate.net/publication/366493596</a:t>
            </a:r>
          </a:p>
          <a:p>
            <a:pPr algn="l">
              <a:lnSpc>
                <a:spcPts val="3499"/>
              </a:lnSpc>
            </a:pPr>
            <a:endParaRPr lang="en-US" sz="2499" u="sng">
              <a:solidFill>
                <a:srgbClr val="000000"/>
              </a:solidFill>
              <a:latin typeface="Arimo"/>
              <a:ea typeface="Arimo"/>
              <a:cs typeface="Arimo"/>
              <a:sym typeface="Arimo"/>
              <a:hlinkClick r:id="rId3" tooltip="https://www.researchgate.net/publication/366493596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[2] Infineon Technologies. (n.d.).</a:t>
            </a:r>
            <a:r>
              <a:rPr lang="en-US" sz="2499" i="1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 PSoC 1 - Sensing Magnetic Compass with Tilt Compensation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(Application Note AN2272, v04.00). </a:t>
            </a:r>
            <a:r>
              <a:rPr lang="en-US" sz="24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www.infineon.com/dgdl/Infineon-AN2272"/>
              </a:rPr>
              <a:t>https://www.infineon.com/dgdl/Infineon-AN2272</a:t>
            </a:r>
          </a:p>
          <a:p>
            <a:pPr algn="l">
              <a:lnSpc>
                <a:spcPts val="3499"/>
              </a:lnSpc>
            </a:pPr>
            <a:endParaRPr lang="en-US" sz="2499" u="sng">
              <a:solidFill>
                <a:srgbClr val="000000"/>
              </a:solidFill>
              <a:latin typeface="Arimo"/>
              <a:ea typeface="Arimo"/>
              <a:cs typeface="Arimo"/>
              <a:sym typeface="Arimo"/>
              <a:hlinkClick r:id="rId4" tooltip="https://www.infineon.com/dgdl/Infineon-AN2272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[3] MAGE Project. (n.d.). </a:t>
            </a:r>
            <a:r>
              <a:rPr lang="en-US" sz="2499" i="1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Geomagnetism Field Model Top Page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r>
              <a:rPr lang="en-US" sz="24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5" tooltip="http://mage-p.org/mage/gmf-top-e.html"/>
              </a:rPr>
              <a:t>http://mage-p.org/mage/gmf-top-e.html</a:t>
            </a:r>
          </a:p>
          <a:p>
            <a:pPr algn="l">
              <a:lnSpc>
                <a:spcPts val="3499"/>
              </a:lnSpc>
            </a:pPr>
            <a:endParaRPr lang="en-US" sz="2499" u="sng">
              <a:solidFill>
                <a:srgbClr val="000000"/>
              </a:solidFill>
              <a:latin typeface="Arimo"/>
              <a:ea typeface="Arimo"/>
              <a:cs typeface="Arimo"/>
              <a:sym typeface="Arimo"/>
              <a:hlinkClick r:id="rId5" tooltip="http://mage-p.org/mage/gmf-top-e.html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[4] YuriMat. (2023). </a:t>
            </a:r>
            <a:r>
              <a:rPr lang="en-US" sz="2499" i="1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MagMaster: Magnetometer Hard/Soft Iron Calibration Tool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[GitHub repository]. </a:t>
            </a:r>
            <a:r>
              <a:rPr lang="en-US" sz="24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github.com/YuriMat/MagMaster"/>
              </a:rPr>
              <a:t>https://github.com/YuriMat/MagMaster</a:t>
            </a:r>
          </a:p>
          <a:p>
            <a:pPr algn="l">
              <a:lnSpc>
                <a:spcPts val="3499"/>
              </a:lnSpc>
            </a:pPr>
            <a:endParaRPr lang="en-US" sz="2499" u="sng">
              <a:solidFill>
                <a:srgbClr val="000000"/>
              </a:solidFill>
              <a:latin typeface="Arimo"/>
              <a:ea typeface="Arimo"/>
              <a:cs typeface="Arimo"/>
              <a:sym typeface="Arimo"/>
              <a:hlinkClick r:id="rId6" tooltip="https://github.com/YuriMat/MagMaster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[5] Atadiat. (2020). </a:t>
            </a:r>
            <a:r>
              <a:rPr lang="en-US" sz="2499" i="1">
                <a:solidFill>
                  <a:srgbClr val="000000"/>
                </a:solidFill>
                <a:latin typeface="Arimo Italics"/>
                <a:ea typeface="Arimo Italics"/>
                <a:cs typeface="Arimo Italics"/>
                <a:sym typeface="Arimo Italics"/>
              </a:rPr>
              <a:t>Magnetometer Soft Iron and Hard Iron Calibration: Why &amp; How.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7" tooltip="https://atadiat.com/en/e-magnetometer-soft-iron-and-hard-iron-calibration-why-how/"/>
              </a:rPr>
              <a:t>https://atadiat.com/en/e-magnetometer-soft-iron-and-hard-iron-calibration-why-how/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u="sng">
              <a:solidFill>
                <a:srgbClr val="000000"/>
              </a:solidFill>
              <a:latin typeface="Arimo"/>
              <a:ea typeface="Arimo"/>
              <a:cs typeface="Arimo"/>
              <a:sym typeface="Arimo"/>
              <a:hlinkClick r:id="rId7" tooltip="https://atadiat.com/en/e-magnetometer-soft-iron-and-hard-iron-calibration-why-how/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33208" y="292584"/>
            <a:ext cx="9154120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Bitirme Projesi Konu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0954" y="2847447"/>
            <a:ext cx="16726092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İç Mekân Navigasyon ve Konum Kestirimi – Mobile Robot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0954" y="5634516"/>
            <a:ext cx="6776800" cy="168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Ekip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170221924, İbrahim Helli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80954" y="292584"/>
            <a:ext cx="2648046" cy="1193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03"/>
              </a:lnSpc>
              <a:spcBef>
                <a:spcPct val="0"/>
              </a:spcBef>
            </a:pPr>
            <a:r>
              <a:rPr lang="en-US" sz="7288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Giriş</a:t>
            </a:r>
            <a:endParaRPr lang="en-US" sz="7288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58823" y="2867025"/>
            <a:ext cx="17170355" cy="639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Projenin amacı:  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Basit komponentlerden sensör füzyon ve konum kestirimi   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yapmak</a:t>
            </a:r>
          </a:p>
          <a:p>
            <a:pPr algn="l">
              <a:lnSpc>
                <a:spcPts val="6299"/>
              </a:lnSpc>
            </a:pPr>
            <a:endParaRPr lang="en-US" sz="45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Çözüm bekleyen sorun 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Jiroskop kayma hatası(drift) ve tekerlek kayma hatası (slippage)  </a:t>
            </a:r>
          </a:p>
          <a:p>
            <a:pPr algn="l">
              <a:lnSpc>
                <a:spcPts val="6299"/>
              </a:lnSpc>
            </a:pPr>
            <a:endParaRPr lang="en-US" sz="45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971550" lvl="1" indent="-485775" algn="l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Kısaca sistemin genel mantığı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4258155" y="6357510"/>
            <a:ext cx="7074013" cy="3881865"/>
          </a:xfrm>
          <a:custGeom>
            <a:avLst/>
            <a:gdLst/>
            <a:ahLst/>
            <a:cxnLst/>
            <a:rect l="l" t="t" r="r" b="b"/>
            <a:pathLst>
              <a:path w="7074013" h="3881865">
                <a:moveTo>
                  <a:pt x="0" y="0"/>
                </a:moveTo>
                <a:lnTo>
                  <a:pt x="7074013" y="0"/>
                </a:lnTo>
                <a:lnTo>
                  <a:pt x="7074013" y="3881865"/>
                </a:lnTo>
                <a:lnTo>
                  <a:pt x="0" y="3881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7092959" y="2406968"/>
            <a:ext cx="3304047" cy="3304047"/>
          </a:xfrm>
          <a:custGeom>
            <a:avLst/>
            <a:gdLst/>
            <a:ahLst/>
            <a:cxnLst/>
            <a:rect l="l" t="t" r="r" b="b"/>
            <a:pathLst>
              <a:path w="3304047" h="3304047">
                <a:moveTo>
                  <a:pt x="0" y="0"/>
                </a:moveTo>
                <a:lnTo>
                  <a:pt x="3304046" y="0"/>
                </a:lnTo>
                <a:lnTo>
                  <a:pt x="3304046" y="3304047"/>
                </a:lnTo>
                <a:lnTo>
                  <a:pt x="0" y="3304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 rot="5400000">
            <a:off x="7286358" y="2838996"/>
            <a:ext cx="2917248" cy="2200467"/>
          </a:xfrm>
          <a:custGeom>
            <a:avLst/>
            <a:gdLst/>
            <a:ahLst/>
            <a:cxnLst/>
            <a:rect l="l" t="t" r="r" b="b"/>
            <a:pathLst>
              <a:path w="2917248" h="2200467">
                <a:moveTo>
                  <a:pt x="0" y="0"/>
                </a:moveTo>
                <a:lnTo>
                  <a:pt x="2917248" y="0"/>
                </a:lnTo>
                <a:lnTo>
                  <a:pt x="2917248" y="2200467"/>
                </a:lnTo>
                <a:lnTo>
                  <a:pt x="0" y="22004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7280404" y="6593172"/>
            <a:ext cx="2017151" cy="2017151"/>
          </a:xfrm>
          <a:custGeom>
            <a:avLst/>
            <a:gdLst/>
            <a:ahLst/>
            <a:cxnLst/>
            <a:rect l="l" t="t" r="r" b="b"/>
            <a:pathLst>
              <a:path w="2017151" h="2017151">
                <a:moveTo>
                  <a:pt x="0" y="0"/>
                </a:moveTo>
                <a:lnTo>
                  <a:pt x="2017151" y="0"/>
                </a:lnTo>
                <a:lnTo>
                  <a:pt x="2017151" y="2017151"/>
                </a:lnTo>
                <a:lnTo>
                  <a:pt x="0" y="20171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9297555" y="6718955"/>
            <a:ext cx="1724406" cy="1598537"/>
          </a:xfrm>
          <a:custGeom>
            <a:avLst/>
            <a:gdLst/>
            <a:ahLst/>
            <a:cxnLst/>
            <a:rect l="l" t="t" r="r" b="b"/>
            <a:pathLst>
              <a:path w="1724406" h="1598537">
                <a:moveTo>
                  <a:pt x="0" y="0"/>
                </a:moveTo>
                <a:lnTo>
                  <a:pt x="1724406" y="0"/>
                </a:lnTo>
                <a:lnTo>
                  <a:pt x="1724406" y="1598538"/>
                </a:lnTo>
                <a:lnTo>
                  <a:pt x="0" y="1598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4432024" y="6442285"/>
            <a:ext cx="2660934" cy="1368770"/>
          </a:xfrm>
          <a:custGeom>
            <a:avLst/>
            <a:gdLst/>
            <a:ahLst/>
            <a:cxnLst/>
            <a:rect l="l" t="t" r="r" b="b"/>
            <a:pathLst>
              <a:path w="2660934" h="1368770">
                <a:moveTo>
                  <a:pt x="0" y="0"/>
                </a:moveTo>
                <a:lnTo>
                  <a:pt x="2660935" y="0"/>
                </a:lnTo>
                <a:lnTo>
                  <a:pt x="2660935" y="1368770"/>
                </a:lnTo>
                <a:lnTo>
                  <a:pt x="0" y="1368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407" t="-16607" r="-12814" b="-11516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2200391" y="2480606"/>
            <a:ext cx="5451076" cy="5451076"/>
          </a:xfrm>
          <a:custGeom>
            <a:avLst/>
            <a:gdLst/>
            <a:ahLst/>
            <a:cxnLst/>
            <a:rect l="l" t="t" r="r" b="b"/>
            <a:pathLst>
              <a:path w="5451076" h="5451076">
                <a:moveTo>
                  <a:pt x="0" y="0"/>
                </a:moveTo>
                <a:lnTo>
                  <a:pt x="5451076" y="0"/>
                </a:lnTo>
                <a:lnTo>
                  <a:pt x="5451076" y="5451075"/>
                </a:lnTo>
                <a:lnTo>
                  <a:pt x="0" y="5451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2642158" y="2642000"/>
            <a:ext cx="2060662" cy="2353294"/>
          </a:xfrm>
          <a:custGeom>
            <a:avLst/>
            <a:gdLst/>
            <a:ahLst/>
            <a:cxnLst/>
            <a:rect l="l" t="t" r="r" b="b"/>
            <a:pathLst>
              <a:path w="2060662" h="2353294">
                <a:moveTo>
                  <a:pt x="0" y="0"/>
                </a:moveTo>
                <a:lnTo>
                  <a:pt x="2060663" y="0"/>
                </a:lnTo>
                <a:lnTo>
                  <a:pt x="2060663" y="2353294"/>
                </a:lnTo>
                <a:lnTo>
                  <a:pt x="0" y="23532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617" r="-358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4925929" y="2642000"/>
            <a:ext cx="2122854" cy="2353294"/>
          </a:xfrm>
          <a:custGeom>
            <a:avLst/>
            <a:gdLst/>
            <a:ahLst/>
            <a:cxnLst/>
            <a:rect l="l" t="t" r="r" b="b"/>
            <a:pathLst>
              <a:path w="2122854" h="2353294">
                <a:moveTo>
                  <a:pt x="0" y="0"/>
                </a:moveTo>
                <a:lnTo>
                  <a:pt x="2122854" y="0"/>
                </a:lnTo>
                <a:lnTo>
                  <a:pt x="2122854" y="2353294"/>
                </a:lnTo>
                <a:lnTo>
                  <a:pt x="0" y="2353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273" t="-2515" r="-10455" b="-278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12990159" y="5682440"/>
            <a:ext cx="3484003" cy="1890733"/>
          </a:xfrm>
          <a:custGeom>
            <a:avLst/>
            <a:gdLst/>
            <a:ahLst/>
            <a:cxnLst/>
            <a:rect l="l" t="t" r="r" b="b"/>
            <a:pathLst>
              <a:path w="3484003" h="1890733">
                <a:moveTo>
                  <a:pt x="0" y="0"/>
                </a:moveTo>
                <a:lnTo>
                  <a:pt x="3484003" y="0"/>
                </a:lnTo>
                <a:lnTo>
                  <a:pt x="3484003" y="1890733"/>
                </a:lnTo>
                <a:lnTo>
                  <a:pt x="0" y="18907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42799" b="-41467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5454094" y="8119007"/>
            <a:ext cx="1826310" cy="2053875"/>
          </a:xfrm>
          <a:custGeom>
            <a:avLst/>
            <a:gdLst/>
            <a:ahLst/>
            <a:cxnLst/>
            <a:rect l="l" t="t" r="r" b="b"/>
            <a:pathLst>
              <a:path w="1826310" h="2053875">
                <a:moveTo>
                  <a:pt x="0" y="0"/>
                </a:moveTo>
                <a:lnTo>
                  <a:pt x="1826310" y="0"/>
                </a:lnTo>
                <a:lnTo>
                  <a:pt x="1826310" y="2053874"/>
                </a:lnTo>
                <a:lnTo>
                  <a:pt x="0" y="20538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2046" r="-2790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155181" y="3013764"/>
            <a:ext cx="5465132" cy="2998991"/>
          </a:xfrm>
          <a:custGeom>
            <a:avLst/>
            <a:gdLst/>
            <a:ahLst/>
            <a:cxnLst/>
            <a:rect l="l" t="t" r="r" b="b"/>
            <a:pathLst>
              <a:path w="5465132" h="2998991">
                <a:moveTo>
                  <a:pt x="0" y="0"/>
                </a:moveTo>
                <a:lnTo>
                  <a:pt x="5465132" y="0"/>
                </a:lnTo>
                <a:lnTo>
                  <a:pt x="5465132" y="2998991"/>
                </a:lnTo>
                <a:lnTo>
                  <a:pt x="0" y="2998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486680" y="3097014"/>
            <a:ext cx="1470562" cy="2201345"/>
          </a:xfrm>
          <a:custGeom>
            <a:avLst/>
            <a:gdLst/>
            <a:ahLst/>
            <a:cxnLst/>
            <a:rect l="l" t="t" r="r" b="b"/>
            <a:pathLst>
              <a:path w="1470562" h="2201345">
                <a:moveTo>
                  <a:pt x="0" y="0"/>
                </a:moveTo>
                <a:lnTo>
                  <a:pt x="1470561" y="0"/>
                </a:lnTo>
                <a:lnTo>
                  <a:pt x="1470561" y="2201344"/>
                </a:lnTo>
                <a:lnTo>
                  <a:pt x="0" y="220134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6548" r="-23145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Freeform 16"/>
          <p:cNvSpPr/>
          <p:nvPr/>
        </p:nvSpPr>
        <p:spPr>
          <a:xfrm>
            <a:off x="2779029" y="3548284"/>
            <a:ext cx="2513705" cy="1595216"/>
          </a:xfrm>
          <a:custGeom>
            <a:avLst/>
            <a:gdLst/>
            <a:ahLst/>
            <a:cxnLst/>
            <a:rect l="l" t="t" r="r" b="b"/>
            <a:pathLst>
              <a:path w="2513705" h="1595216">
                <a:moveTo>
                  <a:pt x="0" y="0"/>
                </a:moveTo>
                <a:lnTo>
                  <a:pt x="2513705" y="0"/>
                </a:lnTo>
                <a:lnTo>
                  <a:pt x="2513705" y="1595216"/>
                </a:lnTo>
                <a:lnTo>
                  <a:pt x="0" y="159521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5225" t="-52583" r="-21074" b="-62195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7" name="TextBox 17"/>
          <p:cNvSpPr txBox="1"/>
          <p:nvPr/>
        </p:nvSpPr>
        <p:spPr>
          <a:xfrm>
            <a:off x="77445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Genel Sistem Mimarisi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47901" y="7687206"/>
            <a:ext cx="102918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LiDAR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32024" y="8826500"/>
            <a:ext cx="118828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Enkoder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75504" y="8553173"/>
            <a:ext cx="1426951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İvmeölçer &amp; Jiroskop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44000" y="8423275"/>
            <a:ext cx="204349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Manyetometre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80004" y="5962860"/>
            <a:ext cx="241755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Sensör katmanı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71613" y="1975168"/>
            <a:ext cx="434673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Veri İşleme ne kontrol katmanı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49860" y="5269690"/>
            <a:ext cx="259024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Arduino Mega Pro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6680" y="5050615"/>
            <a:ext cx="180206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18650 li-ion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aspilsan pili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28724" y="5050615"/>
            <a:ext cx="180206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18650 li-ion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şarj aleti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68581" y="2581964"/>
            <a:ext cx="182089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Güç katmanı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72489" y="2048805"/>
            <a:ext cx="250688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Hareket katmanı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97869" y="7347748"/>
            <a:ext cx="337629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6V 250 RPM DC Motor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10026" y="4863290"/>
            <a:ext cx="1924928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L298N Motor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Sürücü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44979" y="4889500"/>
            <a:ext cx="223440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MG90S Servo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5657035" y="1860636"/>
            <a:ext cx="6973930" cy="7570073"/>
          </a:xfrm>
          <a:custGeom>
            <a:avLst/>
            <a:gdLst/>
            <a:ahLst/>
            <a:cxnLst/>
            <a:rect l="l" t="t" r="r" b="b"/>
            <a:pathLst>
              <a:path w="6973930" h="7570073">
                <a:moveTo>
                  <a:pt x="0" y="0"/>
                </a:moveTo>
                <a:lnTo>
                  <a:pt x="6973930" y="0"/>
                </a:lnTo>
                <a:lnTo>
                  <a:pt x="6973930" y="7570073"/>
                </a:lnTo>
                <a:lnTo>
                  <a:pt x="0" y="757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654868" y="292584"/>
            <a:ext cx="147419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Sistem Mimarisi Bağlantı Şeması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22825" y="9373559"/>
            <a:ext cx="34423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Sistem Bağlantı Şeması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959668" y="2831836"/>
            <a:ext cx="8184332" cy="6495734"/>
          </a:xfrm>
          <a:custGeom>
            <a:avLst/>
            <a:gdLst/>
            <a:ahLst/>
            <a:cxnLst/>
            <a:rect l="l" t="t" r="r" b="b"/>
            <a:pathLst>
              <a:path w="8184332" h="6495734">
                <a:moveTo>
                  <a:pt x="0" y="0"/>
                </a:moveTo>
                <a:lnTo>
                  <a:pt x="8184332" y="0"/>
                </a:lnTo>
                <a:lnTo>
                  <a:pt x="8184332" y="6495733"/>
                </a:lnTo>
                <a:lnTo>
                  <a:pt x="0" y="6495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017" r="-1008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9529127" y="2831836"/>
            <a:ext cx="8263782" cy="6495734"/>
          </a:xfrm>
          <a:custGeom>
            <a:avLst/>
            <a:gdLst/>
            <a:ahLst/>
            <a:cxnLst/>
            <a:rect l="l" t="t" r="r" b="b"/>
            <a:pathLst>
              <a:path w="8263782" h="6495734">
                <a:moveTo>
                  <a:pt x="0" y="0"/>
                </a:moveTo>
                <a:lnTo>
                  <a:pt x="8263782" y="0"/>
                </a:lnTo>
                <a:lnTo>
                  <a:pt x="8263782" y="6495733"/>
                </a:lnTo>
                <a:lnTo>
                  <a:pt x="0" y="6495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76" r="-29765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Gerçek Sistem Görseli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0659" y="9270419"/>
            <a:ext cx="34423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Sistem üstten görünüşü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00098" y="9270419"/>
            <a:ext cx="372184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Sistem yandan görünüşü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4167104" y="1920647"/>
            <a:ext cx="9953792" cy="7651978"/>
          </a:xfrm>
          <a:custGeom>
            <a:avLst/>
            <a:gdLst/>
            <a:ahLst/>
            <a:cxnLst/>
            <a:rect l="l" t="t" r="r" b="b"/>
            <a:pathLst>
              <a:path w="9953792" h="7651978">
                <a:moveTo>
                  <a:pt x="0" y="0"/>
                </a:moveTo>
                <a:lnTo>
                  <a:pt x="9953792" y="0"/>
                </a:lnTo>
                <a:lnTo>
                  <a:pt x="9953792" y="7651978"/>
                </a:lnTo>
                <a:lnTo>
                  <a:pt x="0" y="7651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Yazılım Mimarisi Akışı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22825" y="9515475"/>
            <a:ext cx="34423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Yazılım Mimarisi Akışı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582764" y="1831685"/>
            <a:ext cx="17122473" cy="7426615"/>
          </a:xfrm>
          <a:custGeom>
            <a:avLst/>
            <a:gdLst/>
            <a:ahLst/>
            <a:cxnLst/>
            <a:rect l="l" t="t" r="r" b="b"/>
            <a:pathLst>
              <a:path w="17122473" h="7426615">
                <a:moveTo>
                  <a:pt x="0" y="0"/>
                </a:moveTo>
                <a:lnTo>
                  <a:pt x="17122472" y="0"/>
                </a:lnTo>
                <a:lnTo>
                  <a:pt x="17122472" y="7426615"/>
                </a:lnTo>
                <a:lnTo>
                  <a:pt x="0" y="742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7239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Yazılım Mimarisi Akışı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69711" y="9201150"/>
            <a:ext cx="234857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Seyrüsefer Akışı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26624"/>
          </a:xfrm>
          <a:custGeom>
            <a:avLst/>
            <a:gdLst/>
            <a:ahLst/>
            <a:cxnLst/>
            <a:rect l="l" t="t" r="r" b="b"/>
            <a:pathLst>
              <a:path w="18288000" h="10326624">
                <a:moveTo>
                  <a:pt x="0" y="0"/>
                </a:moveTo>
                <a:lnTo>
                  <a:pt x="18288000" y="0"/>
                </a:lnTo>
                <a:lnTo>
                  <a:pt x="18288000" y="10326624"/>
                </a:lnTo>
                <a:lnTo>
                  <a:pt x="0" y="1032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2572529" y="2457050"/>
            <a:ext cx="13142941" cy="4452171"/>
          </a:xfrm>
          <a:custGeom>
            <a:avLst/>
            <a:gdLst/>
            <a:ahLst/>
            <a:cxnLst/>
            <a:rect l="l" t="t" r="r" b="b"/>
            <a:pathLst>
              <a:path w="13142941" h="4452171">
                <a:moveTo>
                  <a:pt x="0" y="0"/>
                </a:moveTo>
                <a:lnTo>
                  <a:pt x="13142942" y="0"/>
                </a:lnTo>
                <a:lnTo>
                  <a:pt x="13142942" y="4452171"/>
                </a:lnTo>
                <a:lnTo>
                  <a:pt x="0" y="4452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59668" y="292584"/>
            <a:ext cx="13350806" cy="129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3"/>
              </a:lnSpc>
              <a:spcBef>
                <a:spcPct val="0"/>
              </a:spcBef>
            </a:pPr>
            <a:r>
              <a:rPr lang="en-US" sz="728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Sensör Kalibrasyonu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25181" y="6852071"/>
            <a:ext cx="11457222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a- 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ideal durumu </a:t>
            </a:r>
            <a:r>
              <a:rPr lang="en-US" sz="2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 b-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sadece Hard Iron görültülü     </a:t>
            </a:r>
            <a:r>
              <a:rPr lang="en-US" sz="2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c-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Hard + Soft Iron görültülü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950200"/>
            <a:ext cx="11457222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İvmeölçer: 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min max algoritması ile kalibrasyon 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Manyetometre: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Elipsoid denklemle kalibrasyon (MagMaster 1.0 uygulaması)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Jiroskop:</a:t>
            </a: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sistem açıldığında az bekletip ofsetleri almamız yeterli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Özel</PresentationFormat>
  <Paragraphs>80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5" baseType="lpstr">
      <vt:lpstr>Arimo</vt:lpstr>
      <vt:lpstr>Calibri</vt:lpstr>
      <vt:lpstr>Arimo Bold</vt:lpstr>
      <vt:lpstr>Arimo Italics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Bitirme Projesi Konu</dc:title>
  <cp:lastModifiedBy>ibrahim helli</cp:lastModifiedBy>
  <cp:revision>2</cp:revision>
  <dcterms:created xsi:type="dcterms:W3CDTF">2006-08-16T00:00:00Z</dcterms:created>
  <dcterms:modified xsi:type="dcterms:W3CDTF">2025-06-26T06:34:51Z</dcterms:modified>
  <dc:identifier>DAGrEZ_3ypU</dc:identifier>
</cp:coreProperties>
</file>